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0" r:id="rId4"/>
    <p:sldId id="257" r:id="rId5"/>
    <p:sldId id="259" r:id="rId6"/>
    <p:sldId id="263" r:id="rId7"/>
    <p:sldId id="264" r:id="rId8"/>
    <p:sldId id="261" r:id="rId9"/>
    <p:sldId id="265" r:id="rId10"/>
    <p:sldId id="266" r:id="rId11"/>
    <p:sldId id="262" r:id="rId1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94949"/>
    <a:srgbClr val="164A7C"/>
    <a:srgbClr val="4B96DF"/>
    <a:srgbClr val="FDB812"/>
    <a:srgbClr val="83B7E9"/>
    <a:srgbClr val="93C0EC"/>
    <a:srgbClr val="267F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9029" autoAdjust="0"/>
  </p:normalViewPr>
  <p:slideViewPr>
    <p:cSldViewPr snapToGrid="0" snapToObjects="1">
      <p:cViewPr varScale="1">
        <p:scale>
          <a:sx n="78" d="100"/>
          <a:sy n="78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A8348B32-EB10-4DC9-A291-E674228A3412}" type="datetimeFigureOut">
              <a:rPr lang="en-US" smtClean="0"/>
              <a:pPr/>
              <a:t>7/10/2013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6F51B953-92AF-4F68-91F0-D00B7D36F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892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3B9F6B-1502-4BFF-8E34-9875FD6818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251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834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5800" y="1531938"/>
            <a:ext cx="7772400" cy="1470025"/>
          </a:xfrm>
        </p:spPr>
        <p:txBody>
          <a:bodyPr/>
          <a:lstStyle>
            <a:lvl1pPr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4" name="Picture 41" descr="logobal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575"/>
            <a:ext cx="9144000" cy="585788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535753" y="6286520"/>
            <a:ext cx="8072494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25413"/>
            <a:ext cx="6905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42"/>
          <p:cNvSpPr txBox="1">
            <a:spLocks noChangeArrowheads="1"/>
          </p:cNvSpPr>
          <p:nvPr userDrawn="1"/>
        </p:nvSpPr>
        <p:spPr bwMode="auto">
          <a:xfrm>
            <a:off x="6351948" y="171329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ELIS – Multimedia Lab</a:t>
            </a:r>
          </a:p>
        </p:txBody>
      </p:sp>
      <p:pic>
        <p:nvPicPr>
          <p:cNvPr id="20" name="Picture 25" descr="LOGO_MM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358" y="6423025"/>
            <a:ext cx="1038225" cy="254000"/>
          </a:xfrm>
          <a:prstGeom prst="rect">
            <a:avLst/>
          </a:prstGeom>
          <a:noFill/>
        </p:spPr>
      </p:pic>
      <p:pic>
        <p:nvPicPr>
          <p:cNvPr id="11" name="Picture 2" descr="\\berg\lasmeken\iMinds\Logo\iMinds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9" y="6423025"/>
            <a:ext cx="1195412" cy="2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533400"/>
            <a:ext cx="2036762" cy="56610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5957888" cy="56610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95400"/>
            <a:ext cx="3983037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295400"/>
            <a:ext cx="3983038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339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41" descr="logobal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5575"/>
            <a:ext cx="9144000" cy="58578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295400"/>
            <a:ext cx="81184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559465" y="6438149"/>
            <a:ext cx="65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fld id="{13551268-EA87-42D7-9E4D-7D1DB672A745}" type="slidenum">
              <a:rPr lang="en-GB" sz="1200" smtClean="0">
                <a:latin typeface="Calibri" pitchFamily="34" charset="0"/>
              </a:rPr>
              <a:pPr/>
              <a:t>‹#›</a:t>
            </a:fld>
            <a:r>
              <a:rPr lang="en-GB" sz="1200" dirty="0" smtClean="0">
                <a:latin typeface="Calibri" pitchFamily="34" charset="0"/>
              </a:rPr>
              <a:t>/10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533400"/>
            <a:ext cx="81470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</a:t>
            </a:r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5825" y="125413"/>
            <a:ext cx="6905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6351948" y="171329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ELIS – Multimedia Lab</a:t>
            </a:r>
          </a:p>
        </p:txBody>
      </p:sp>
      <p:pic>
        <p:nvPicPr>
          <p:cNvPr id="1049" name="Picture 25" descr="LOGO_MM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6358" y="6423025"/>
            <a:ext cx="1038225" cy="25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5753" y="6286520"/>
            <a:ext cx="8072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JEG-Hybrid: HEVC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5753" y="6286520"/>
            <a:ext cx="8072494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\\berg\lasmeken\iMinds\Logo\iMinds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9" y="6423025"/>
            <a:ext cx="1195412" cy="2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glenn.vanwallendael</a:t>
            </a:r>
            <a:r>
              <a:rPr lang="nl-BE" dirty="0" smtClean="0"/>
              <a:t>@</a:t>
            </a:r>
            <a:r>
              <a:rPr lang="nl-BE" dirty="0" err="1" smtClean="0"/>
              <a:t>ugent.be</a:t>
            </a:r>
            <a:endParaRPr lang="nl-BE" dirty="0" smtClean="0"/>
          </a:p>
          <a:p>
            <a:r>
              <a:rPr lang="nl-BE" dirty="0" err="1" smtClean="0"/>
              <a:t>nicolas.staelens</a:t>
            </a:r>
            <a:r>
              <a:rPr lang="nl-BE" dirty="0" smtClean="0"/>
              <a:t>@</a:t>
            </a:r>
            <a:r>
              <a:rPr lang="nl-BE" dirty="0" err="1" smtClean="0"/>
              <a:t>intec.ugent.be</a:t>
            </a:r>
            <a:endParaRPr lang="nl-B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HEVC in JEG-</a:t>
            </a:r>
            <a:r>
              <a:rPr lang="nl-BE" dirty="0" err="1" smtClean="0"/>
              <a:t>Hybrid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5776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2763" y="1295400"/>
            <a:ext cx="4059237" cy="4899025"/>
          </a:xfrm>
        </p:spPr>
        <p:txBody>
          <a:bodyPr/>
          <a:lstStyle/>
          <a:p>
            <a:r>
              <a:rPr lang="en-US" sz="2000" dirty="0" err="1"/>
              <a:t>Blockiness</a:t>
            </a:r>
            <a:endParaRPr lang="en-US" sz="2000" dirty="0"/>
          </a:p>
          <a:p>
            <a:r>
              <a:rPr lang="en-US" sz="2000" dirty="0"/>
              <a:t>Blurriness</a:t>
            </a:r>
          </a:p>
          <a:p>
            <a:r>
              <a:rPr lang="en-US" sz="2000" dirty="0"/>
              <a:t>Exposure</a:t>
            </a:r>
          </a:p>
          <a:p>
            <a:r>
              <a:rPr lang="en-US" sz="2000" dirty="0"/>
              <a:t>Noisiness</a:t>
            </a:r>
          </a:p>
          <a:p>
            <a:r>
              <a:rPr lang="en-US" sz="2000" dirty="0"/>
              <a:t>Flickering</a:t>
            </a:r>
          </a:p>
          <a:p>
            <a:r>
              <a:rPr lang="en-US" sz="2000" dirty="0"/>
              <a:t>Spatial Activity (Intensity)</a:t>
            </a:r>
          </a:p>
          <a:p>
            <a:r>
              <a:rPr lang="en-US" sz="2000" dirty="0"/>
              <a:t>Temporal Activity (Intensity)</a:t>
            </a:r>
          </a:p>
          <a:p>
            <a:r>
              <a:rPr lang="en-US" sz="2000" dirty="0"/>
              <a:t>Spatial Correlation</a:t>
            </a:r>
          </a:p>
          <a:p>
            <a:r>
              <a:rPr lang="en-US" sz="2000" dirty="0"/>
              <a:t>Energy</a:t>
            </a:r>
          </a:p>
          <a:p>
            <a:r>
              <a:rPr lang="en-US" sz="2000" dirty="0"/>
              <a:t>Homogeneity</a:t>
            </a:r>
          </a:p>
          <a:p>
            <a:r>
              <a:rPr lang="en-US" sz="2000" dirty="0"/>
              <a:t>Variance</a:t>
            </a:r>
          </a:p>
          <a:p>
            <a:r>
              <a:rPr lang="en-US" sz="2000" dirty="0"/>
              <a:t>Contrast</a:t>
            </a:r>
          </a:p>
          <a:p>
            <a:r>
              <a:rPr lang="en-US" sz="2000" dirty="0" err="1"/>
              <a:t>Colour</a:t>
            </a:r>
            <a:r>
              <a:rPr lang="en-US" sz="2000" dirty="0"/>
              <a:t> Layout Descriptor</a:t>
            </a:r>
          </a:p>
          <a:p>
            <a:r>
              <a:rPr lang="en-US" sz="2000" dirty="0"/>
              <a:t>Edge Histogram Descriptor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No-reference indicators</a:t>
            </a:r>
            <a:endParaRPr lang="en-US" dirty="0"/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 bwMode="auto">
          <a:xfrm>
            <a:off x="4586288" y="1319134"/>
            <a:ext cx="40592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416583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encode HEVC PVS</a:t>
            </a:r>
          </a:p>
          <a:p>
            <a:r>
              <a:rPr lang="en-US" dirty="0" smtClean="0"/>
              <a:t>Further calculate full-reference metrics on PVS as ground truth</a:t>
            </a:r>
          </a:p>
          <a:p>
            <a:endParaRPr lang="en-US" dirty="0" smtClean="0"/>
          </a:p>
          <a:p>
            <a:r>
              <a:rPr lang="en-US" dirty="0" smtClean="0"/>
              <a:t>Start with calculating no-reference indicators on PVS </a:t>
            </a:r>
          </a:p>
          <a:p>
            <a:endParaRPr lang="en-US" dirty="0" smtClean="0"/>
          </a:p>
          <a:p>
            <a:r>
              <a:rPr lang="en-US" dirty="0" smtClean="0"/>
              <a:t>Create a common AVC-HEVC model based on previously calculated metrics and HMIX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selection</a:t>
            </a:r>
            <a:endParaRPr lang="en-US" dirty="0"/>
          </a:p>
        </p:txBody>
      </p:sp>
      <p:sp>
        <p:nvSpPr>
          <p:cNvPr id="14" name="Tijdelijke aanduiding voor inhoud 1"/>
          <p:cNvSpPr>
            <a:spLocks noGrp="1"/>
          </p:cNvSpPr>
          <p:nvPr>
            <p:ph idx="1"/>
          </p:nvPr>
        </p:nvSpPr>
        <p:spPr>
          <a:xfrm>
            <a:off x="512763" y="1295400"/>
            <a:ext cx="8118475" cy="4899025"/>
          </a:xfrm>
        </p:spPr>
        <p:txBody>
          <a:bodyPr/>
          <a:lstStyle/>
          <a:p>
            <a:r>
              <a:rPr lang="en-US" dirty="0" smtClean="0"/>
              <a:t>10 SRC similar to the AVC experiment within JEG-Hybrid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2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K:\JEG-Gold\SRC\src02_960x544p25_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613" y="791514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JEG-Gold\SRC\src03_960x544p25_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27" y="2142241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JEG-Gold\SRC\src04_960x544p25_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09" y="2142241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JEG-Gold\SRC\src05_960x544p25_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890" y="2142240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JEG-Gold\SRC\src06_960x544p25_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355" y="3492968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JEG-Gold\SRC\src07_960x544p25_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613" y="3492967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:\JEG-Gold\SRC\src08_960x544p25_1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3" y="4843698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JEG-Gold\SRC\src09_960x544p25_1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327" y="4843696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K:\JEG-Gold\SRC\src10_960x544p25_17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890" y="4843695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JEG-Gold\SRC\src01_960x544p25_1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355" y="791514"/>
            <a:ext cx="2383635" cy="1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Encoding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endParaRPr lang="nl-BE" dirty="0" smtClean="0"/>
          </a:p>
          <a:p>
            <a:r>
              <a:rPr lang="nl-BE" dirty="0"/>
              <a:t>HEVC: </a:t>
            </a:r>
            <a:r>
              <a:rPr lang="nl-BE" dirty="0" smtClean="0"/>
              <a:t>HM11.1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HRC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497670"/>
              </p:ext>
            </p:extLst>
          </p:nvPr>
        </p:nvGraphicFramePr>
        <p:xfrm>
          <a:off x="390067" y="2346202"/>
          <a:ext cx="8255458" cy="29667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58540"/>
                <a:gridCol w="59969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500kbps, 1Mbps,</a:t>
                      </a:r>
                      <a:r>
                        <a:rPr lang="en-US" baseline="0" dirty="0" smtClean="0"/>
                        <a:t> 2Mbps, 4Mbps, 8Mbps, 16Mbps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 adaptive, CU adaptive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26, 32, 38, 46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1, 2, 4, 8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Intra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8, 16, 32, 64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IDR (closed-GOP intra), CDR (open-GOP intra)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1920x1080, 1280x720, 960x544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 2, 4, 1500byte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62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2: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 structures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1713711" y="3031604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2500241" y="3031604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Rechthoek 5"/>
          <p:cNvSpPr/>
          <p:nvPr/>
        </p:nvSpPr>
        <p:spPr>
          <a:xfrm>
            <a:off x="3286771" y="3031604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073301" y="3031604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4859831" y="3031604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Boog 8"/>
          <p:cNvSpPr/>
          <p:nvPr/>
        </p:nvSpPr>
        <p:spPr>
          <a:xfrm>
            <a:off x="1912975" y="2600320"/>
            <a:ext cx="1549160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oog 9"/>
          <p:cNvSpPr/>
          <p:nvPr/>
        </p:nvSpPr>
        <p:spPr>
          <a:xfrm>
            <a:off x="1936624" y="2726441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oog 10"/>
          <p:cNvSpPr/>
          <p:nvPr/>
        </p:nvSpPr>
        <p:spPr>
          <a:xfrm flipH="1">
            <a:off x="2769008" y="2736947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oog 11"/>
          <p:cNvSpPr/>
          <p:nvPr/>
        </p:nvSpPr>
        <p:spPr>
          <a:xfrm>
            <a:off x="3496290" y="2587181"/>
            <a:ext cx="1549160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oog 12"/>
          <p:cNvSpPr/>
          <p:nvPr/>
        </p:nvSpPr>
        <p:spPr>
          <a:xfrm>
            <a:off x="3519939" y="2713302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oog 13"/>
          <p:cNvSpPr/>
          <p:nvPr/>
        </p:nvSpPr>
        <p:spPr>
          <a:xfrm flipH="1">
            <a:off x="4352323" y="2723808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hoek 14"/>
          <p:cNvSpPr/>
          <p:nvPr/>
        </p:nvSpPr>
        <p:spPr>
          <a:xfrm>
            <a:off x="1771515" y="4397949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6" name="Rechthoek 15"/>
          <p:cNvSpPr/>
          <p:nvPr/>
        </p:nvSpPr>
        <p:spPr>
          <a:xfrm>
            <a:off x="2558045" y="4397949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344575" y="4397949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4131105" y="4397949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4917635" y="4397949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Boog 19"/>
          <p:cNvSpPr/>
          <p:nvPr/>
        </p:nvSpPr>
        <p:spPr>
          <a:xfrm>
            <a:off x="1970779" y="3966665"/>
            <a:ext cx="1549160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oog 20"/>
          <p:cNvSpPr/>
          <p:nvPr/>
        </p:nvSpPr>
        <p:spPr>
          <a:xfrm>
            <a:off x="1994428" y="4092786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oog 21"/>
          <p:cNvSpPr/>
          <p:nvPr/>
        </p:nvSpPr>
        <p:spPr>
          <a:xfrm flipH="1">
            <a:off x="2826812" y="4103292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og 22"/>
          <p:cNvSpPr/>
          <p:nvPr/>
        </p:nvSpPr>
        <p:spPr>
          <a:xfrm>
            <a:off x="1889075" y="3735437"/>
            <a:ext cx="3214179" cy="903889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oog 23"/>
          <p:cNvSpPr/>
          <p:nvPr/>
        </p:nvSpPr>
        <p:spPr>
          <a:xfrm>
            <a:off x="3577743" y="4079647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oog 24"/>
          <p:cNvSpPr/>
          <p:nvPr/>
        </p:nvSpPr>
        <p:spPr>
          <a:xfrm flipH="1">
            <a:off x="4410127" y="4090153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oog 25"/>
          <p:cNvSpPr/>
          <p:nvPr/>
        </p:nvSpPr>
        <p:spPr>
          <a:xfrm flipH="1">
            <a:off x="3546209" y="3953522"/>
            <a:ext cx="1554672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hoek 26"/>
          <p:cNvSpPr/>
          <p:nvPr/>
        </p:nvSpPr>
        <p:spPr>
          <a:xfrm>
            <a:off x="1754449" y="5827356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Rechthoek 27"/>
          <p:cNvSpPr/>
          <p:nvPr/>
        </p:nvSpPr>
        <p:spPr>
          <a:xfrm>
            <a:off x="2540979" y="5827356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9" name="Rechthoek 28"/>
          <p:cNvSpPr/>
          <p:nvPr/>
        </p:nvSpPr>
        <p:spPr>
          <a:xfrm>
            <a:off x="3327509" y="5827356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Rechthoek 29"/>
          <p:cNvSpPr/>
          <p:nvPr/>
        </p:nvSpPr>
        <p:spPr>
          <a:xfrm>
            <a:off x="4114039" y="5827356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Rechthoek 30"/>
          <p:cNvSpPr/>
          <p:nvPr/>
        </p:nvSpPr>
        <p:spPr>
          <a:xfrm>
            <a:off x="4900569" y="5827356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Boog 31"/>
          <p:cNvSpPr/>
          <p:nvPr/>
        </p:nvSpPr>
        <p:spPr>
          <a:xfrm>
            <a:off x="1953713" y="5396072"/>
            <a:ext cx="1549160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oog 32"/>
          <p:cNvSpPr/>
          <p:nvPr/>
        </p:nvSpPr>
        <p:spPr>
          <a:xfrm>
            <a:off x="1977362" y="5522193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oog 33"/>
          <p:cNvSpPr/>
          <p:nvPr/>
        </p:nvSpPr>
        <p:spPr>
          <a:xfrm flipH="1">
            <a:off x="2809746" y="5532699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oog 34"/>
          <p:cNvSpPr/>
          <p:nvPr/>
        </p:nvSpPr>
        <p:spPr>
          <a:xfrm>
            <a:off x="1872009" y="5164844"/>
            <a:ext cx="3214179" cy="903889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oog 35"/>
          <p:cNvSpPr/>
          <p:nvPr/>
        </p:nvSpPr>
        <p:spPr>
          <a:xfrm>
            <a:off x="3560677" y="5509054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og 36"/>
          <p:cNvSpPr/>
          <p:nvPr/>
        </p:nvSpPr>
        <p:spPr>
          <a:xfrm flipH="1">
            <a:off x="4393061" y="5519560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oog 37"/>
          <p:cNvSpPr/>
          <p:nvPr/>
        </p:nvSpPr>
        <p:spPr>
          <a:xfrm flipH="1">
            <a:off x="3529143" y="5382929"/>
            <a:ext cx="1554672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hoek 39"/>
          <p:cNvSpPr/>
          <p:nvPr/>
        </p:nvSpPr>
        <p:spPr>
          <a:xfrm>
            <a:off x="5683990" y="5827717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1" name="Rechthoek 40"/>
          <p:cNvSpPr/>
          <p:nvPr/>
        </p:nvSpPr>
        <p:spPr>
          <a:xfrm>
            <a:off x="6470520" y="5827717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2" name="Rechthoek 41"/>
          <p:cNvSpPr/>
          <p:nvPr/>
        </p:nvSpPr>
        <p:spPr>
          <a:xfrm>
            <a:off x="7257050" y="5827717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3" name="Rechthoek 42"/>
          <p:cNvSpPr/>
          <p:nvPr/>
        </p:nvSpPr>
        <p:spPr>
          <a:xfrm>
            <a:off x="8043580" y="5827717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4" name="Boog 43"/>
          <p:cNvSpPr/>
          <p:nvPr/>
        </p:nvSpPr>
        <p:spPr>
          <a:xfrm>
            <a:off x="5096724" y="5396433"/>
            <a:ext cx="1549160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oog 44"/>
          <p:cNvSpPr/>
          <p:nvPr/>
        </p:nvSpPr>
        <p:spPr>
          <a:xfrm>
            <a:off x="5120373" y="5522554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oog 45"/>
          <p:cNvSpPr/>
          <p:nvPr/>
        </p:nvSpPr>
        <p:spPr>
          <a:xfrm flipH="1">
            <a:off x="5952757" y="5533060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Boog 46"/>
          <p:cNvSpPr/>
          <p:nvPr/>
        </p:nvSpPr>
        <p:spPr>
          <a:xfrm>
            <a:off x="1754449" y="4933617"/>
            <a:ext cx="6544173" cy="1148256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Boog 47"/>
          <p:cNvSpPr/>
          <p:nvPr/>
        </p:nvSpPr>
        <p:spPr>
          <a:xfrm>
            <a:off x="6703688" y="5509415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Boog 48"/>
          <p:cNvSpPr/>
          <p:nvPr/>
        </p:nvSpPr>
        <p:spPr>
          <a:xfrm flipH="1">
            <a:off x="7536072" y="5519921"/>
            <a:ext cx="6221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Boog 49"/>
          <p:cNvSpPr/>
          <p:nvPr/>
        </p:nvSpPr>
        <p:spPr>
          <a:xfrm flipH="1">
            <a:off x="6672154" y="5383290"/>
            <a:ext cx="1554672" cy="685800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oog 50"/>
          <p:cNvSpPr/>
          <p:nvPr/>
        </p:nvSpPr>
        <p:spPr>
          <a:xfrm flipH="1">
            <a:off x="5120343" y="5143818"/>
            <a:ext cx="3060034" cy="903889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hthoek 51"/>
          <p:cNvSpPr/>
          <p:nvPr/>
        </p:nvSpPr>
        <p:spPr>
          <a:xfrm>
            <a:off x="1713710" y="1855040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3" name="Rechthoek 52"/>
          <p:cNvSpPr/>
          <p:nvPr/>
        </p:nvSpPr>
        <p:spPr>
          <a:xfrm>
            <a:off x="2500240" y="1855040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4" name="Rechthoek 53"/>
          <p:cNvSpPr/>
          <p:nvPr/>
        </p:nvSpPr>
        <p:spPr>
          <a:xfrm>
            <a:off x="3286770" y="1855040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5" name="Rechthoek 54"/>
          <p:cNvSpPr/>
          <p:nvPr/>
        </p:nvSpPr>
        <p:spPr>
          <a:xfrm>
            <a:off x="4073300" y="1855040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6" name="Rechthoek 55"/>
          <p:cNvSpPr/>
          <p:nvPr/>
        </p:nvSpPr>
        <p:spPr>
          <a:xfrm>
            <a:off x="4859830" y="1855040"/>
            <a:ext cx="350729" cy="3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8" name="Boog 57"/>
          <p:cNvSpPr/>
          <p:nvPr/>
        </p:nvSpPr>
        <p:spPr>
          <a:xfrm>
            <a:off x="1936623" y="1549877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oog 59"/>
          <p:cNvSpPr/>
          <p:nvPr/>
        </p:nvSpPr>
        <p:spPr>
          <a:xfrm>
            <a:off x="3519938" y="1536738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Boog 62"/>
          <p:cNvSpPr/>
          <p:nvPr/>
        </p:nvSpPr>
        <p:spPr>
          <a:xfrm>
            <a:off x="2728292" y="1537330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oog 63"/>
          <p:cNvSpPr/>
          <p:nvPr/>
        </p:nvSpPr>
        <p:spPr>
          <a:xfrm>
            <a:off x="4335713" y="1549876"/>
            <a:ext cx="774580" cy="556041"/>
          </a:xfrm>
          <a:prstGeom prst="arc">
            <a:avLst>
              <a:gd name="adj1" fmla="val 10911577"/>
              <a:gd name="adj2" fmla="val 0"/>
            </a:avLst>
          </a:prstGeom>
          <a:ln cap="flat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1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60360 HEVC sequences generated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Corresponds to 292 GB of sequences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PVS generation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8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progress:</a:t>
            </a:r>
          </a:p>
          <a:p>
            <a:pPr lvl="1"/>
            <a:r>
              <a:rPr lang="en-US" dirty="0" smtClean="0"/>
              <a:t>Peak </a:t>
            </a:r>
            <a:r>
              <a:rPr lang="en-US" dirty="0"/>
              <a:t>Signal-to-Noise </a:t>
            </a:r>
            <a:r>
              <a:rPr lang="en-US" dirty="0" smtClean="0"/>
              <a:t>Ratio (PSNR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Structural Similarity </a:t>
            </a:r>
            <a:r>
              <a:rPr lang="en-US" dirty="0" smtClean="0"/>
              <a:t>Index (SSIM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Video Quality Metric (VQM)</a:t>
            </a:r>
          </a:p>
          <a:p>
            <a:pPr lvl="1"/>
            <a:r>
              <a:rPr lang="en-US" dirty="0"/>
              <a:t>Visual Information Fidelity (VIF)</a:t>
            </a:r>
          </a:p>
          <a:p>
            <a:endParaRPr lang="en-US" dirty="0" smtClean="0"/>
          </a:p>
          <a:p>
            <a:r>
              <a:rPr lang="en-US" dirty="0" smtClean="0"/>
              <a:t>Help needed for:</a:t>
            </a:r>
            <a:endParaRPr lang="en-US" dirty="0"/>
          </a:p>
          <a:p>
            <a:pPr lvl="1"/>
            <a:r>
              <a:rPr lang="en-US" dirty="0" err="1" smtClean="0"/>
              <a:t>SwissQual’s</a:t>
            </a:r>
            <a:r>
              <a:rPr lang="en-US" dirty="0" smtClean="0"/>
              <a:t> </a:t>
            </a:r>
            <a:r>
              <a:rPr lang="en-US" dirty="0"/>
              <a:t>Metric</a:t>
            </a:r>
          </a:p>
          <a:p>
            <a:pPr lvl="1"/>
            <a:r>
              <a:rPr lang="en-US" dirty="0"/>
              <a:t>Tetra Video Quality </a:t>
            </a:r>
            <a:r>
              <a:rPr lang="en-US" dirty="0" smtClean="0"/>
              <a:t>Metric (</a:t>
            </a:r>
            <a:r>
              <a:rPr lang="en-US" dirty="0" err="1" smtClean="0"/>
              <a:t>TetraVQM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MOtion</a:t>
            </a:r>
            <a:r>
              <a:rPr lang="en-US" dirty="0" smtClean="0"/>
              <a:t>-based </a:t>
            </a:r>
            <a:r>
              <a:rPr lang="en-US" dirty="0"/>
              <a:t>Video </a:t>
            </a:r>
            <a:r>
              <a:rPr lang="en-US" dirty="0" smtClean="0"/>
              <a:t>Integrity Evaluation </a:t>
            </a:r>
            <a:r>
              <a:rPr lang="en-US" dirty="0"/>
              <a:t>(MOVIE)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Full-reference metric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2763" y="1295400"/>
            <a:ext cx="3119785" cy="4899025"/>
          </a:xfrm>
        </p:spPr>
        <p:txBody>
          <a:bodyPr/>
          <a:lstStyle/>
          <a:p>
            <a:r>
              <a:rPr lang="en-US" dirty="0" smtClean="0"/>
              <a:t>Convert </a:t>
            </a:r>
            <a:r>
              <a:rPr lang="en-US" dirty="0" err="1" smtClean="0"/>
              <a:t>bitstream</a:t>
            </a:r>
            <a:r>
              <a:rPr lang="en-US" dirty="0" smtClean="0"/>
              <a:t> information in XML format</a:t>
            </a:r>
          </a:p>
          <a:p>
            <a:r>
              <a:rPr lang="en-US" dirty="0" smtClean="0"/>
              <a:t>HM 11.1 modified to generate HMIX file</a:t>
            </a:r>
          </a:p>
          <a:p>
            <a:r>
              <a:rPr lang="en-US" dirty="0" smtClean="0"/>
              <a:t>Small differences with JM HMIX</a:t>
            </a:r>
          </a:p>
          <a:p>
            <a:endParaRPr lang="en-US" dirty="0" smtClean="0"/>
          </a:p>
          <a:p>
            <a:r>
              <a:rPr lang="en-US" dirty="0" smtClean="0"/>
              <a:t>Needs further improvement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HMIX generation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890" y="1195192"/>
            <a:ext cx="530727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0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2763" y="1295400"/>
            <a:ext cx="3119785" cy="4899025"/>
          </a:xfrm>
        </p:spPr>
        <p:txBody>
          <a:bodyPr/>
          <a:lstStyle/>
          <a:p>
            <a:r>
              <a:rPr lang="en-US" dirty="0" smtClean="0"/>
              <a:t>NAL type</a:t>
            </a:r>
          </a:p>
          <a:p>
            <a:r>
              <a:rPr lang="en-US" dirty="0" err="1" smtClean="0"/>
              <a:t>SliceHeader</a:t>
            </a:r>
            <a:endParaRPr lang="en-US" dirty="0" smtClean="0"/>
          </a:p>
          <a:p>
            <a:pPr lvl="1"/>
            <a:r>
              <a:rPr lang="en-US" dirty="0" err="1" smtClean="0"/>
              <a:t>SliceType</a:t>
            </a:r>
            <a:endParaRPr lang="en-US" dirty="0" smtClean="0"/>
          </a:p>
          <a:p>
            <a:pPr lvl="1"/>
            <a:r>
              <a:rPr lang="en-US" dirty="0" smtClean="0"/>
              <a:t>POC</a:t>
            </a:r>
          </a:p>
          <a:p>
            <a:pPr lvl="1"/>
            <a:r>
              <a:rPr lang="en-US" dirty="0" err="1" smtClean="0"/>
              <a:t>SliceQP</a:t>
            </a:r>
            <a:endParaRPr lang="en-US" dirty="0" smtClean="0"/>
          </a:p>
          <a:p>
            <a:pPr lvl="1"/>
            <a:r>
              <a:rPr lang="en-US" dirty="0" smtClean="0"/>
              <a:t>RPS: </a:t>
            </a:r>
            <a:r>
              <a:rPr lang="en-US" dirty="0" err="1" smtClean="0"/>
              <a:t>RefPOC</a:t>
            </a:r>
            <a:endParaRPr lang="en-US" dirty="0" smtClean="0"/>
          </a:p>
          <a:p>
            <a:r>
              <a:rPr lang="en-US" dirty="0" smtClean="0"/>
              <a:t>CU</a:t>
            </a:r>
          </a:p>
          <a:p>
            <a:pPr lvl="1"/>
            <a:r>
              <a:rPr lang="en-US" dirty="0" smtClean="0"/>
              <a:t>CUQP</a:t>
            </a:r>
          </a:p>
          <a:p>
            <a:r>
              <a:rPr lang="en-US" dirty="0" smtClean="0"/>
              <a:t>PU</a:t>
            </a:r>
          </a:p>
          <a:p>
            <a:pPr lvl="1"/>
            <a:r>
              <a:rPr lang="en-US" dirty="0" smtClean="0"/>
              <a:t>MV</a:t>
            </a:r>
          </a:p>
          <a:p>
            <a:pPr lvl="1"/>
            <a:r>
              <a:rPr lang="en-US" dirty="0" err="1" smtClean="0"/>
              <a:t>RefPOC</a:t>
            </a:r>
            <a:endParaRPr lang="en-US" dirty="0" smtClean="0"/>
          </a:p>
          <a:p>
            <a:pPr lvl="1"/>
            <a:r>
              <a:rPr lang="en-US" dirty="0" err="1" smtClean="0"/>
              <a:t>IntraDir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HMIX generation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890" y="1195192"/>
            <a:ext cx="530727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Lab_ibbt">
  <a:themeElements>
    <a:clrScheme name="MMLab - Uge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64A7C"/>
      </a:accent1>
      <a:accent2>
        <a:srgbClr val="FDB812"/>
      </a:accent2>
      <a:accent3>
        <a:srgbClr val="7B164A"/>
      </a:accent3>
      <a:accent4>
        <a:srgbClr val="4A7B16"/>
      </a:accent4>
      <a:accent5>
        <a:srgbClr val="4B96DF"/>
      </a:accent5>
      <a:accent6>
        <a:srgbClr val="061625"/>
      </a:accent6>
      <a:hlink>
        <a:srgbClr val="164A7C"/>
      </a:hlink>
      <a:folHlink>
        <a:srgbClr val="FDB812"/>
      </a:folHlink>
    </a:clrScheme>
    <a:fontScheme name="Century 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MMLab_ibbt</Template>
  <TotalTime>124</TotalTime>
  <Words>293</Words>
  <Application>Microsoft Office PowerPoint</Application>
  <PresentationFormat>On-screen Show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MMLab_ibbt</vt:lpstr>
      <vt:lpstr>Slide 1</vt:lpstr>
      <vt:lpstr>SRC selection</vt:lpstr>
      <vt:lpstr>Slide 3</vt:lpstr>
      <vt:lpstr>HRC</vt:lpstr>
      <vt:lpstr>GOP structures</vt:lpstr>
      <vt:lpstr>PVS generation status</vt:lpstr>
      <vt:lpstr>Full-reference metric calculation</vt:lpstr>
      <vt:lpstr>HMIX generation</vt:lpstr>
      <vt:lpstr>HMIX generation</vt:lpstr>
      <vt:lpstr>No-reference indicators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Glenn Van Wallendael</dc:creator>
  <cp:lastModifiedBy>Rik Van de Walle</cp:lastModifiedBy>
  <cp:revision>24</cp:revision>
  <dcterms:created xsi:type="dcterms:W3CDTF">2013-07-03T06:41:52Z</dcterms:created>
  <dcterms:modified xsi:type="dcterms:W3CDTF">2013-07-10T07:04:18Z</dcterms:modified>
</cp:coreProperties>
</file>